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charts/style1.xml" ContentType="application/vnd.ms-office.chart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olors1.xml" ContentType="application/vnd.ms-office.chartcolorstyle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3" r:id="rId2"/>
    <p:sldId id="266" r:id="rId3"/>
    <p:sldId id="278" r:id="rId4"/>
    <p:sldId id="288" r:id="rId5"/>
    <p:sldId id="290" r:id="rId6"/>
    <p:sldId id="297" r:id="rId7"/>
    <p:sldId id="287" r:id="rId8"/>
    <p:sldId id="298" r:id="rId9"/>
    <p:sldId id="271" r:id="rId10"/>
  </p:sldIdLst>
  <p:sldSz cx="9144000" cy="5143500" type="screen16x9"/>
  <p:notesSz cx="6797675" cy="9926638"/>
  <p:defaultTextStyle>
    <a:defPPr>
      <a:defRPr lang="ru-RU"/>
    </a:defPPr>
    <a:lvl1pPr marL="0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8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2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983" userDrawn="1">
          <p15:clr>
            <a:srgbClr val="A4A3A4"/>
          </p15:clr>
        </p15:guide>
        <p15:guide id="2" pos="138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5568E"/>
    <a:srgbClr val="2D6F1B"/>
    <a:srgbClr val="CC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17" autoAdjust="0"/>
    <p:restoredTop sz="98628" autoAdjust="0"/>
  </p:normalViewPr>
  <p:slideViewPr>
    <p:cSldViewPr>
      <p:cViewPr>
        <p:scale>
          <a:sx n="100" d="100"/>
          <a:sy n="100" d="100"/>
        </p:scale>
        <p:origin x="-1026" y="-450"/>
      </p:cViewPr>
      <p:guideLst>
        <p:guide orient="horz" pos="1983"/>
        <p:guide pos="138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cat>
            <c:strRef>
              <c:f>Лист1!$A$2:$A$9</c:f>
              <c:strCache>
                <c:ptCount val="8"/>
                <c:pt idx="0">
                  <c:v>БАР</c:v>
                </c:pt>
                <c:pt idx="1">
                  <c:v>БДС</c:v>
                </c:pt>
                <c:pt idx="2">
                  <c:v>БВВ, БВТ</c:v>
                </c:pt>
                <c:pt idx="3">
                  <c:v>БИС</c:v>
                </c:pt>
                <c:pt idx="4">
                  <c:v>БПГ, БПС</c:v>
                </c:pt>
                <c:pt idx="5">
                  <c:v>СЗ</c:v>
                </c:pt>
                <c:pt idx="6">
                  <c:v>БОТ</c:v>
                </c:pt>
                <c:pt idx="7">
                  <c:v>БСС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17</c:v>
                </c:pt>
                <c:pt idx="1">
                  <c:v>19</c:v>
                </c:pt>
                <c:pt idx="2">
                  <c:v>38</c:v>
                </c:pt>
                <c:pt idx="3">
                  <c:v>16</c:v>
                </c:pt>
                <c:pt idx="4">
                  <c:v>76</c:v>
                </c:pt>
                <c:pt idx="5">
                  <c:v>23</c:v>
                </c:pt>
                <c:pt idx="6">
                  <c:v>10</c:v>
                </c:pt>
                <c:pt idx="7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cat>
            <c:strRef>
              <c:f>Лист1!$A$2:$A$9</c:f>
              <c:strCache>
                <c:ptCount val="8"/>
                <c:pt idx="0">
                  <c:v>БАР</c:v>
                </c:pt>
                <c:pt idx="1">
                  <c:v>БДС</c:v>
                </c:pt>
                <c:pt idx="2">
                  <c:v>БВВ, БВТ</c:v>
                </c:pt>
                <c:pt idx="3">
                  <c:v>БИС</c:v>
                </c:pt>
                <c:pt idx="4">
                  <c:v>БПГ, БПС</c:v>
                </c:pt>
                <c:pt idx="5">
                  <c:v>СЗ</c:v>
                </c:pt>
                <c:pt idx="6">
                  <c:v>БОТ</c:v>
                </c:pt>
                <c:pt idx="7">
                  <c:v>БСС</c:v>
                </c:pt>
              </c:strCache>
            </c:strRef>
          </c:cat>
          <c:val>
            <c:numRef>
              <c:f>Лист1!$C$2:$C$9</c:f>
              <c:numCache>
                <c:formatCode>General</c:formatCode>
                <c:ptCount val="8"/>
                <c:pt idx="0">
                  <c:v>22</c:v>
                </c:pt>
                <c:pt idx="1">
                  <c:v>13</c:v>
                </c:pt>
                <c:pt idx="2">
                  <c:v>32</c:v>
                </c:pt>
                <c:pt idx="3">
                  <c:v>27</c:v>
                </c:pt>
                <c:pt idx="4">
                  <c:v>88</c:v>
                </c:pt>
                <c:pt idx="5">
                  <c:v>45</c:v>
                </c:pt>
                <c:pt idx="6">
                  <c:v>0</c:v>
                </c:pt>
                <c:pt idx="7">
                  <c:v>10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cat>
            <c:strRef>
              <c:f>Лист1!$A$2:$A$9</c:f>
              <c:strCache>
                <c:ptCount val="8"/>
                <c:pt idx="0">
                  <c:v>БАР</c:v>
                </c:pt>
                <c:pt idx="1">
                  <c:v>БДС</c:v>
                </c:pt>
                <c:pt idx="2">
                  <c:v>БВВ, БВТ</c:v>
                </c:pt>
                <c:pt idx="3">
                  <c:v>БИС</c:v>
                </c:pt>
                <c:pt idx="4">
                  <c:v>БПГ, БПС</c:v>
                </c:pt>
                <c:pt idx="5">
                  <c:v>СЗ</c:v>
                </c:pt>
                <c:pt idx="6">
                  <c:v>БОТ</c:v>
                </c:pt>
                <c:pt idx="7">
                  <c:v>БСС</c:v>
                </c:pt>
              </c:strCache>
            </c:strRef>
          </c:cat>
          <c:val>
            <c:numRef>
              <c:f>Лист1!$D$2:$D$9</c:f>
              <c:numCache>
                <c:formatCode>General</c:formatCode>
                <c:ptCount val="8"/>
                <c:pt idx="0">
                  <c:v>29</c:v>
                </c:pt>
                <c:pt idx="1">
                  <c:v>15</c:v>
                </c:pt>
                <c:pt idx="2">
                  <c:v>38</c:v>
                </c:pt>
                <c:pt idx="3">
                  <c:v>15</c:v>
                </c:pt>
                <c:pt idx="4">
                  <c:v>78</c:v>
                </c:pt>
                <c:pt idx="5">
                  <c:v>40</c:v>
                </c:pt>
                <c:pt idx="6">
                  <c:v>0</c:v>
                </c:pt>
                <c:pt idx="7">
                  <c:v>12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2023</c:v>
                </c:pt>
              </c:strCache>
            </c:strRef>
          </c:tx>
          <c:cat>
            <c:strRef>
              <c:f>Лист1!$A$2:$A$9</c:f>
              <c:strCache>
                <c:ptCount val="8"/>
                <c:pt idx="0">
                  <c:v>БАР</c:v>
                </c:pt>
                <c:pt idx="1">
                  <c:v>БДС</c:v>
                </c:pt>
                <c:pt idx="2">
                  <c:v>БВВ, БВТ</c:v>
                </c:pt>
                <c:pt idx="3">
                  <c:v>БИС</c:v>
                </c:pt>
                <c:pt idx="4">
                  <c:v>БПГ, БПС</c:v>
                </c:pt>
                <c:pt idx="5">
                  <c:v>СЗ</c:v>
                </c:pt>
                <c:pt idx="6">
                  <c:v>БОТ</c:v>
                </c:pt>
                <c:pt idx="7">
                  <c:v>БСС</c:v>
                </c:pt>
              </c:strCache>
            </c:strRef>
          </c:cat>
          <c:val>
            <c:numRef>
              <c:f>Лист1!$E$2:$E$9</c:f>
              <c:numCache>
                <c:formatCode>General</c:formatCode>
                <c:ptCount val="8"/>
                <c:pt idx="0">
                  <c:v>35</c:v>
                </c:pt>
                <c:pt idx="1">
                  <c:v>18</c:v>
                </c:pt>
                <c:pt idx="2">
                  <c:v>45</c:v>
                </c:pt>
                <c:pt idx="3">
                  <c:v>20</c:v>
                </c:pt>
                <c:pt idx="4">
                  <c:v>90</c:v>
                </c:pt>
                <c:pt idx="5">
                  <c:v>23</c:v>
                </c:pt>
                <c:pt idx="6">
                  <c:v>0</c:v>
                </c:pt>
                <c:pt idx="7">
                  <c:v>15</c:v>
                </c:pt>
              </c:numCache>
            </c:numRef>
          </c:val>
        </c:ser>
        <c:shape val="box"/>
        <c:axId val="184873344"/>
        <c:axId val="184874880"/>
        <c:axId val="0"/>
      </c:bar3DChart>
      <c:catAx>
        <c:axId val="18487334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4874880"/>
        <c:crosses val="autoZero"/>
        <c:auto val="1"/>
        <c:lblAlgn val="ctr"/>
        <c:lblOffset val="100"/>
      </c:catAx>
      <c:valAx>
        <c:axId val="184874880"/>
        <c:scaling>
          <c:orientation val="minMax"/>
          <c:max val="90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4873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406" cy="497333"/>
          </a:xfrm>
          <a:prstGeom prst="rect">
            <a:avLst/>
          </a:prstGeom>
        </p:spPr>
        <p:txBody>
          <a:bodyPr vert="horz" lIns="88194" tIns="44097" rIns="88194" bIns="4409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750" y="1"/>
            <a:ext cx="2945405" cy="497333"/>
          </a:xfrm>
          <a:prstGeom prst="rect">
            <a:avLst/>
          </a:prstGeom>
        </p:spPr>
        <p:txBody>
          <a:bodyPr vert="horz" lIns="88194" tIns="44097" rIns="88194" bIns="44097" rtlCol="0"/>
          <a:lstStyle>
            <a:lvl1pPr algn="r">
              <a:defRPr sz="1200"/>
            </a:lvl1pPr>
          </a:lstStyle>
          <a:p>
            <a:fld id="{B5D684E3-784F-4855-97F9-904F5294A6E9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194" tIns="44097" rIns="88194" bIns="4409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527" y="4777782"/>
            <a:ext cx="5438140" cy="3907834"/>
          </a:xfrm>
          <a:prstGeom prst="rect">
            <a:avLst/>
          </a:prstGeom>
        </p:spPr>
        <p:txBody>
          <a:bodyPr vert="horz" lIns="88194" tIns="44097" rIns="88194" bIns="44097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9305"/>
            <a:ext cx="2945406" cy="497333"/>
          </a:xfrm>
          <a:prstGeom prst="rect">
            <a:avLst/>
          </a:prstGeom>
        </p:spPr>
        <p:txBody>
          <a:bodyPr vert="horz" lIns="88194" tIns="44097" rIns="88194" bIns="4409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750" y="9429305"/>
            <a:ext cx="2945405" cy="497333"/>
          </a:xfrm>
          <a:prstGeom prst="rect">
            <a:avLst/>
          </a:prstGeom>
        </p:spPr>
        <p:txBody>
          <a:bodyPr vert="horz" lIns="88194" tIns="44097" rIns="88194" bIns="44097" rtlCol="0" anchor="b"/>
          <a:lstStyle>
            <a:lvl1pPr algn="r">
              <a:defRPr sz="1200"/>
            </a:lvl1pPr>
          </a:lstStyle>
          <a:p>
            <a:fld id="{A3C54472-40FC-4EEC-9E54-7B49A28E75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398246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856AC-F205-476D-8607-5B2CC10EFB48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23BDF-BA2F-4CE1-B122-F1B71AB4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49905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856AC-F205-476D-8607-5B2CC10EFB48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23BDF-BA2F-4CE1-B122-F1B71AB4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4997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856AC-F205-476D-8607-5B2CC10EFB48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23BDF-BA2F-4CE1-B122-F1B71AB4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9637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856AC-F205-476D-8607-5B2CC10EFB48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23BDF-BA2F-4CE1-B122-F1B71AB4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04664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856AC-F205-476D-8607-5B2CC10EFB48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23BDF-BA2F-4CE1-B122-F1B71AB4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51025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856AC-F205-476D-8607-5B2CC10EFB48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23BDF-BA2F-4CE1-B122-F1B71AB4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6778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856AC-F205-476D-8607-5B2CC10EFB48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23BDF-BA2F-4CE1-B122-F1B71AB4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9996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856AC-F205-476D-8607-5B2CC10EFB48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23BDF-BA2F-4CE1-B122-F1B71AB4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8735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856AC-F205-476D-8607-5B2CC10EFB48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23BDF-BA2F-4CE1-B122-F1B71AB4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8129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856AC-F205-476D-8607-5B2CC10EFB48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23BDF-BA2F-4CE1-B122-F1B71AB4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9612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856AC-F205-476D-8607-5B2CC10EFB48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23BDF-BA2F-4CE1-B122-F1B71AB4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67873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2856AC-F205-476D-8607-5B2CC10EFB48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D23BDF-BA2F-4CE1-B122-F1B71AB4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28816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k.rusoil.net/page/plan-priema-na-programmy-bakalavriata-i-specialiteta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фон-1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2"/>
            <a:ext cx="9180512" cy="5164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5457" y="1995686"/>
            <a:ext cx="8229600" cy="223889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4800" b="1" spc="-100" dirty="0" smtClean="0">
                <a:solidFill>
                  <a:schemeClr val="bg1"/>
                </a:solidFill>
                <a:latin typeface="PT Sans Caption" panose="020B0603020203020204" pitchFamily="34" charset="-52"/>
                <a:ea typeface="PT Sans Caption" panose="020B0603020203020204" pitchFamily="34" charset="-52"/>
                <a:cs typeface="Arial" panose="020B0604020202020204" pitchFamily="34" charset="0"/>
              </a:rPr>
              <a:t>Архитектурно-строительный институт </a:t>
            </a:r>
            <a:r>
              <a:rPr lang="ru-RU" sz="5000" b="1" spc="-100" dirty="0" smtClean="0">
                <a:solidFill>
                  <a:schemeClr val="bg1"/>
                </a:solidFill>
                <a:latin typeface="PT Sans Caption" panose="020B0603020203020204" pitchFamily="34" charset="-52"/>
                <a:ea typeface="PT Sans Caption" panose="020B0603020203020204" pitchFamily="34" charset="-52"/>
                <a:cs typeface="Arial" panose="020B0604020202020204" pitchFamily="34" charset="0"/>
              </a:rPr>
              <a:t>(АСИ)</a:t>
            </a:r>
            <a:endParaRPr lang="ru-RU" sz="5000" b="1" spc="-100" dirty="0">
              <a:solidFill>
                <a:schemeClr val="bg1"/>
              </a:solidFill>
              <a:latin typeface="PT Sans Caption" panose="020B0603020203020204" pitchFamily="34" charset="-52"/>
              <a:ea typeface="PT Sans Caption" panose="020B0603020203020204" pitchFamily="34" charset="-5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351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stomShape 1"/>
          <p:cNvSpPr/>
          <p:nvPr/>
        </p:nvSpPr>
        <p:spPr>
          <a:xfrm>
            <a:off x="165302" y="195486"/>
            <a:ext cx="2675160" cy="30816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" name="CustomShape 2"/>
          <p:cNvSpPr/>
          <p:nvPr/>
        </p:nvSpPr>
        <p:spPr>
          <a:xfrm>
            <a:off x="96404" y="699182"/>
            <a:ext cx="7126200" cy="360"/>
          </a:xfrm>
          <a:custGeom>
            <a:avLst/>
            <a:gdLst/>
            <a:ahLst/>
            <a:cxnLst/>
            <a:rect l="l" t="t" r="r" b="b"/>
            <a:pathLst>
              <a:path w="7127049">
                <a:moveTo>
                  <a:pt x="0" y="0"/>
                </a:moveTo>
                <a:lnTo>
                  <a:pt x="7127049" y="0"/>
                </a:lnTo>
              </a:path>
            </a:pathLst>
          </a:custGeom>
          <a:noFill/>
          <a:ln w="47880">
            <a:solidFill>
              <a:srgbClr val="C1C6C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" name="Скругленный прямоугольник 4"/>
          <p:cNvSpPr/>
          <p:nvPr/>
        </p:nvSpPr>
        <p:spPr>
          <a:xfrm>
            <a:off x="2570608" y="1796065"/>
            <a:ext cx="2423060" cy="295120"/>
          </a:xfrm>
          <a:prstGeom prst="roundRect">
            <a:avLst>
              <a:gd name="adj" fmla="val 192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bg1"/>
                </a:solidFill>
              </a:rPr>
              <a:t>Автомобильные дороги (БДС)</a:t>
            </a:r>
            <a:endParaRPr lang="ru-RU" sz="1300" dirty="0">
              <a:solidFill>
                <a:schemeClr val="bg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14283" y="1214428"/>
            <a:ext cx="1582848" cy="409681"/>
          </a:xfrm>
          <a:prstGeom prst="roundRect">
            <a:avLst>
              <a:gd name="adj" fmla="val 2487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bg1"/>
                </a:solidFill>
              </a:rPr>
              <a:t>Кафедра «Архитектура»</a:t>
            </a:r>
            <a:endParaRPr lang="ru-RU" sz="1300" dirty="0">
              <a:solidFill>
                <a:schemeClr val="bg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14283" y="1643056"/>
            <a:ext cx="1582848" cy="928694"/>
          </a:xfrm>
          <a:prstGeom prst="roundRect">
            <a:avLst>
              <a:gd name="adj" fmla="val 1944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bg1"/>
                </a:solidFill>
              </a:rPr>
              <a:t>Кафедра Автомобильные дороги, мосты и транспортные сооружения</a:t>
            </a:r>
            <a:endParaRPr lang="ru-RU" sz="1300" dirty="0">
              <a:solidFill>
                <a:schemeClr val="bg1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14282" y="3286130"/>
            <a:ext cx="1582848" cy="64294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bg1"/>
                </a:solidFill>
              </a:rPr>
              <a:t>Кафедра Строительные конструкции</a:t>
            </a:r>
            <a:endParaRPr lang="ru-RU" sz="1300" dirty="0">
              <a:solidFill>
                <a:schemeClr val="bg1"/>
              </a:solidFill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214282" y="2643188"/>
            <a:ext cx="1571636" cy="57150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bg1"/>
                </a:solidFill>
              </a:rPr>
              <a:t>Кафедра Водоснабжение и водоотведение</a:t>
            </a:r>
            <a:endParaRPr lang="ru-RU" sz="1300" dirty="0">
              <a:solidFill>
                <a:schemeClr val="bg1"/>
              </a:solidFill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2570608" y="1330511"/>
            <a:ext cx="1630972" cy="29376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/>
              <a:t>Архитектура (БАР)</a:t>
            </a:r>
            <a:endParaRPr lang="ru-RU" sz="1300" dirty="0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2580963" y="3550808"/>
            <a:ext cx="6364289" cy="332211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/>
              <a:t>Производство и применение строительных материалов, изделий и конструкций (БПС)</a:t>
            </a:r>
            <a:endParaRPr lang="ru-RU" sz="1300" dirty="0"/>
          </a:p>
        </p:txBody>
      </p:sp>
      <p:sp>
        <p:nvSpPr>
          <p:cNvPr id="17" name="TextBox 16"/>
          <p:cNvSpPr txBox="1"/>
          <p:nvPr/>
        </p:nvSpPr>
        <p:spPr>
          <a:xfrm>
            <a:off x="-31261" y="804953"/>
            <a:ext cx="9175261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Перечень программ бакалавриата и </a:t>
            </a:r>
            <a:r>
              <a:rPr lang="ru-RU" b="1" dirty="0">
                <a:solidFill>
                  <a:srgbClr val="FFC000"/>
                </a:solidFill>
              </a:rPr>
              <a:t>специалитета</a:t>
            </a:r>
            <a:r>
              <a:rPr lang="ru-RU" b="1" dirty="0">
                <a:solidFill>
                  <a:schemeClr val="bg1"/>
                </a:solidFill>
              </a:rPr>
              <a:t> в </a:t>
            </a:r>
            <a:r>
              <a:rPr lang="ru-RU" b="1" dirty="0" smtClean="0">
                <a:solidFill>
                  <a:schemeClr val="bg1"/>
                </a:solidFill>
              </a:rPr>
              <a:t>2023 </a:t>
            </a:r>
            <a:r>
              <a:rPr lang="ru-RU" b="1" dirty="0">
                <a:solidFill>
                  <a:schemeClr val="bg1"/>
                </a:solidFill>
              </a:rPr>
              <a:t>году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214282" y="4000510"/>
            <a:ext cx="1544166" cy="857256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bg1"/>
                </a:solidFill>
              </a:rPr>
              <a:t>Кафедра Эксплуатация наземного транспорта</a:t>
            </a:r>
            <a:endParaRPr lang="ru-RU" sz="1300" dirty="0">
              <a:solidFill>
                <a:schemeClr val="bg1"/>
              </a:solidFill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2567994" y="3196354"/>
            <a:ext cx="3987129" cy="272629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bg1"/>
                </a:solidFill>
              </a:rPr>
              <a:t>Промышленное и гражданское строительство (БПГ)</a:t>
            </a:r>
            <a:endParaRPr lang="ru-RU" sz="1300" dirty="0">
              <a:solidFill>
                <a:schemeClr val="bg1"/>
              </a:solidFill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2580963" y="3970333"/>
            <a:ext cx="5447421" cy="273949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b="1" dirty="0" smtClean="0">
                <a:solidFill>
                  <a:srgbClr val="FFC000"/>
                </a:solidFill>
              </a:rPr>
              <a:t>Строительство высотных и большепролетных зданий и сооружений (СЗ)</a:t>
            </a:r>
            <a:endParaRPr lang="ru-RU" sz="1300" b="1" dirty="0">
              <a:solidFill>
                <a:srgbClr val="FFC000"/>
              </a:solidFill>
            </a:endParaRPr>
          </a:p>
        </p:txBody>
      </p:sp>
      <p:cxnSp>
        <p:nvCxnSpPr>
          <p:cNvPr id="36" name="Прямая со стрелкой 35"/>
          <p:cNvCxnSpPr>
            <a:stCxn id="14" idx="3"/>
            <a:endCxn id="27" idx="1"/>
          </p:cNvCxnSpPr>
          <p:nvPr/>
        </p:nvCxnSpPr>
        <p:spPr>
          <a:xfrm>
            <a:off x="1797131" y="1419269"/>
            <a:ext cx="773477" cy="581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>
            <a:stCxn id="15" idx="3"/>
            <a:endCxn id="5" idx="1"/>
          </p:cNvCxnSpPr>
          <p:nvPr/>
        </p:nvCxnSpPr>
        <p:spPr>
          <a:xfrm flipV="1">
            <a:off x="1797131" y="1943625"/>
            <a:ext cx="773477" cy="1637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Скругленный прямоугольник 52"/>
          <p:cNvSpPr/>
          <p:nvPr/>
        </p:nvSpPr>
        <p:spPr>
          <a:xfrm>
            <a:off x="2560832" y="2193560"/>
            <a:ext cx="3024094" cy="24765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bg1"/>
                </a:solidFill>
              </a:rPr>
              <a:t>Водоснабжение и водоотведение (БВВ)</a:t>
            </a:r>
            <a:endParaRPr lang="ru-RU" sz="1300" dirty="0">
              <a:solidFill>
                <a:schemeClr val="bg1"/>
              </a:solidFill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2560832" y="2475695"/>
            <a:ext cx="3168110" cy="27663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bg1"/>
                </a:solidFill>
              </a:rPr>
              <a:t>Теплогазоснабжение и вентиляция (БВТ)</a:t>
            </a:r>
            <a:endParaRPr lang="ru-RU" sz="1300" dirty="0">
              <a:solidFill>
                <a:schemeClr val="bg1"/>
              </a:solidFill>
            </a:endParaRP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2560832" y="2800014"/>
            <a:ext cx="3821699" cy="28532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bg1"/>
                </a:solidFill>
              </a:rPr>
              <a:t>Интеллектуальные системы в строительстве (БИС)</a:t>
            </a:r>
            <a:endParaRPr lang="ru-RU" sz="1300" dirty="0">
              <a:solidFill>
                <a:schemeClr val="bg1"/>
              </a:solidFill>
            </a:endParaRPr>
          </a:p>
        </p:txBody>
      </p:sp>
      <p:cxnSp>
        <p:nvCxnSpPr>
          <p:cNvPr id="59" name="Прямая со стрелкой 58"/>
          <p:cNvCxnSpPr>
            <a:stCxn id="24" idx="3"/>
            <a:endCxn id="53" idx="1"/>
          </p:cNvCxnSpPr>
          <p:nvPr/>
        </p:nvCxnSpPr>
        <p:spPr>
          <a:xfrm flipV="1">
            <a:off x="1785918" y="2317387"/>
            <a:ext cx="774914" cy="6115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>
            <a:stCxn id="24" idx="3"/>
            <a:endCxn id="56" idx="1"/>
          </p:cNvCxnSpPr>
          <p:nvPr/>
        </p:nvCxnSpPr>
        <p:spPr>
          <a:xfrm>
            <a:off x="1785918" y="2928940"/>
            <a:ext cx="774914" cy="137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>
            <a:stCxn id="24" idx="3"/>
            <a:endCxn id="55" idx="1"/>
          </p:cNvCxnSpPr>
          <p:nvPr/>
        </p:nvCxnSpPr>
        <p:spPr>
          <a:xfrm flipV="1">
            <a:off x="1785918" y="2614014"/>
            <a:ext cx="774914" cy="3149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Скругленный прямоугольник 63"/>
          <p:cNvSpPr/>
          <p:nvPr/>
        </p:nvSpPr>
        <p:spPr>
          <a:xfrm>
            <a:off x="2571736" y="4286262"/>
            <a:ext cx="3444166" cy="24221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bg1"/>
                </a:solidFill>
              </a:rPr>
              <a:t>Транспортные системы в строительстве (БСС)</a:t>
            </a:r>
            <a:endParaRPr lang="ru-RU" sz="1300" dirty="0">
              <a:solidFill>
                <a:schemeClr val="bg1"/>
              </a:solidFill>
            </a:endParaRPr>
          </a:p>
        </p:txBody>
      </p:sp>
      <p:cxnSp>
        <p:nvCxnSpPr>
          <p:cNvPr id="70" name="Прямая со стрелкой 69"/>
          <p:cNvCxnSpPr>
            <a:stCxn id="32" idx="3"/>
            <a:endCxn id="64" idx="1"/>
          </p:cNvCxnSpPr>
          <p:nvPr/>
        </p:nvCxnSpPr>
        <p:spPr>
          <a:xfrm flipV="1">
            <a:off x="1758448" y="4407369"/>
            <a:ext cx="813288" cy="217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>
            <a:stCxn id="22" idx="3"/>
            <a:endCxn id="35" idx="1"/>
          </p:cNvCxnSpPr>
          <p:nvPr/>
        </p:nvCxnSpPr>
        <p:spPr>
          <a:xfrm flipV="1">
            <a:off x="1797130" y="3332669"/>
            <a:ext cx="770864" cy="2749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>
            <a:stCxn id="22" idx="3"/>
            <a:endCxn id="40" idx="1"/>
          </p:cNvCxnSpPr>
          <p:nvPr/>
        </p:nvCxnSpPr>
        <p:spPr>
          <a:xfrm>
            <a:off x="1797130" y="3607601"/>
            <a:ext cx="783833" cy="4997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>
            <a:stCxn id="22" idx="3"/>
            <a:endCxn id="30" idx="1"/>
          </p:cNvCxnSpPr>
          <p:nvPr/>
        </p:nvCxnSpPr>
        <p:spPr>
          <a:xfrm>
            <a:off x="1797130" y="3607601"/>
            <a:ext cx="783833" cy="1093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>
            <a:stCxn id="32" idx="3"/>
            <a:endCxn id="58" idx="1"/>
          </p:cNvCxnSpPr>
          <p:nvPr/>
        </p:nvCxnSpPr>
        <p:spPr>
          <a:xfrm>
            <a:off x="1758448" y="4429138"/>
            <a:ext cx="822515" cy="2890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Скругленный прямоугольник 57"/>
          <p:cNvSpPr/>
          <p:nvPr/>
        </p:nvSpPr>
        <p:spPr>
          <a:xfrm>
            <a:off x="2580963" y="4552084"/>
            <a:ext cx="6167501" cy="332211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Эксплуатация автомобильного транспорта в нефтегазовой промышленности и </a:t>
            </a:r>
            <a:r>
              <a:rPr lang="ru-RU" sz="1100" dirty="0" smtClean="0"/>
              <a:t>строительстве (БОТ)</a:t>
            </a:r>
            <a:endParaRPr lang="ru-RU" sz="1100" dirty="0"/>
          </a:p>
        </p:txBody>
      </p:sp>
      <p:sp>
        <p:nvSpPr>
          <p:cNvPr id="31" name="TextBox 30"/>
          <p:cNvSpPr txBox="1"/>
          <p:nvPr/>
        </p:nvSpPr>
        <p:spPr>
          <a:xfrm>
            <a:off x="-31261" y="785800"/>
            <a:ext cx="9175261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Перечень программ бакалавриата и </a:t>
            </a:r>
            <a:r>
              <a:rPr lang="ru-RU" b="1" dirty="0">
                <a:solidFill>
                  <a:srgbClr val="FFC000"/>
                </a:solidFill>
              </a:rPr>
              <a:t>специалитета</a:t>
            </a:r>
            <a:r>
              <a:rPr lang="ru-RU" b="1" dirty="0">
                <a:solidFill>
                  <a:schemeClr val="bg1"/>
                </a:solidFill>
              </a:rPr>
              <a:t> в </a:t>
            </a:r>
            <a:r>
              <a:rPr lang="ru-RU" b="1" dirty="0" smtClean="0">
                <a:solidFill>
                  <a:schemeClr val="bg1"/>
                </a:solidFill>
              </a:rPr>
              <a:t>2023 </a:t>
            </a:r>
            <a:r>
              <a:rPr lang="ru-RU" b="1" dirty="0">
                <a:solidFill>
                  <a:schemeClr val="bg1"/>
                </a:solidFill>
              </a:rPr>
              <a:t>году</a:t>
            </a:r>
          </a:p>
        </p:txBody>
      </p:sp>
    </p:spTree>
    <p:extLst>
      <p:ext uri="{BB962C8B-B14F-4D97-AF65-F5344CB8AC3E}">
        <p14:creationId xmlns:p14="http://schemas.microsoft.com/office/powerpoint/2010/main" xmlns="" val="43949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stomShape 1"/>
          <p:cNvSpPr/>
          <p:nvPr/>
        </p:nvSpPr>
        <p:spPr>
          <a:xfrm>
            <a:off x="165302" y="195486"/>
            <a:ext cx="2675160" cy="30816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" name="CustomShape 2"/>
          <p:cNvSpPr/>
          <p:nvPr/>
        </p:nvSpPr>
        <p:spPr>
          <a:xfrm>
            <a:off x="96404" y="699182"/>
            <a:ext cx="7126200" cy="360"/>
          </a:xfrm>
          <a:custGeom>
            <a:avLst/>
            <a:gdLst/>
            <a:ahLst/>
            <a:cxnLst/>
            <a:rect l="l" t="t" r="r" b="b"/>
            <a:pathLst>
              <a:path w="7127049">
                <a:moveTo>
                  <a:pt x="0" y="0"/>
                </a:moveTo>
                <a:lnTo>
                  <a:pt x="7127049" y="0"/>
                </a:lnTo>
              </a:path>
            </a:pathLst>
          </a:custGeom>
          <a:noFill/>
          <a:ln w="47880">
            <a:solidFill>
              <a:srgbClr val="C1C6C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" name="TextBox 16"/>
          <p:cNvSpPr txBox="1"/>
          <p:nvPr/>
        </p:nvSpPr>
        <p:spPr>
          <a:xfrm>
            <a:off x="-31261" y="804953"/>
            <a:ext cx="9175261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Количество бюджетных мест на направления бакалавриата и специалитета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sz="1700" b="1" dirty="0" smtClean="0">
                <a:solidFill>
                  <a:schemeClr val="bg1"/>
                </a:solidFill>
              </a:rPr>
              <a:t>(</a:t>
            </a:r>
            <a:r>
              <a:rPr lang="ru-RU" sz="1700" b="1" dirty="0" smtClean="0">
                <a:solidFill>
                  <a:schemeClr val="bg1"/>
                </a:solidFill>
              </a:rPr>
              <a:t>очная форма)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endParaRPr lang="ru-RU" b="1" dirty="0">
              <a:solidFill>
                <a:schemeClr val="bg1"/>
              </a:solidFill>
            </a:endParaRPr>
          </a:p>
        </p:txBody>
      </p:sp>
      <p:graphicFrame>
        <p:nvGraphicFramePr>
          <p:cNvPr id="34" name="Диаграмма 33"/>
          <p:cNvGraphicFramePr/>
          <p:nvPr>
            <p:extLst>
              <p:ext uri="{D42A27DB-BD31-4B8C-83A1-F6EECF244321}">
                <p14:modId xmlns:p14="http://schemas.microsoft.com/office/powerpoint/2010/main" xmlns="" val="2254137156"/>
              </p:ext>
            </p:extLst>
          </p:nvPr>
        </p:nvGraphicFramePr>
        <p:xfrm>
          <a:off x="539552" y="1279696"/>
          <a:ext cx="5951984" cy="3589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3" name="TextBox 72"/>
          <p:cNvSpPr txBox="1"/>
          <p:nvPr/>
        </p:nvSpPr>
        <p:spPr>
          <a:xfrm>
            <a:off x="7380312" y="1779662"/>
            <a:ext cx="1467838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20</a:t>
            </a:r>
            <a:r>
              <a:rPr lang="ru-RU" dirty="0"/>
              <a:t>20г.   </a:t>
            </a:r>
            <a:r>
              <a:rPr lang="en-US" dirty="0"/>
              <a:t> ∑</a:t>
            </a:r>
            <a:r>
              <a:rPr lang="ru-RU" dirty="0" smtClean="0"/>
              <a:t>199</a:t>
            </a:r>
            <a:endParaRPr lang="ru-RU" dirty="0"/>
          </a:p>
        </p:txBody>
      </p:sp>
      <p:sp>
        <p:nvSpPr>
          <p:cNvPr id="79" name="TextBox 78"/>
          <p:cNvSpPr txBox="1"/>
          <p:nvPr/>
        </p:nvSpPr>
        <p:spPr>
          <a:xfrm>
            <a:off x="7400975" y="2299297"/>
            <a:ext cx="1467838" cy="36933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202</a:t>
            </a:r>
            <a:r>
              <a:rPr lang="ru-RU" dirty="0" smtClean="0"/>
              <a:t>1г</a:t>
            </a:r>
            <a:r>
              <a:rPr lang="ru-RU" dirty="0"/>
              <a:t>.   </a:t>
            </a:r>
            <a:r>
              <a:rPr lang="en-US" dirty="0"/>
              <a:t> ∑237</a:t>
            </a:r>
            <a:endParaRPr lang="ru-RU" dirty="0"/>
          </a:p>
        </p:txBody>
      </p:sp>
      <p:sp>
        <p:nvSpPr>
          <p:cNvPr id="80" name="TextBox 79"/>
          <p:cNvSpPr txBox="1"/>
          <p:nvPr/>
        </p:nvSpPr>
        <p:spPr>
          <a:xfrm>
            <a:off x="7400974" y="2874505"/>
            <a:ext cx="1467839" cy="369332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202</a:t>
            </a:r>
            <a:r>
              <a:rPr lang="ru-RU" dirty="0"/>
              <a:t>2г.   </a:t>
            </a:r>
            <a:r>
              <a:rPr lang="en-US" dirty="0"/>
              <a:t> ∑2</a:t>
            </a:r>
            <a:r>
              <a:rPr lang="ru-RU" dirty="0"/>
              <a:t>27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400974" y="3396237"/>
            <a:ext cx="1467839" cy="36933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202</a:t>
            </a:r>
            <a:r>
              <a:rPr lang="ru-RU" dirty="0" smtClean="0"/>
              <a:t>3г</a:t>
            </a:r>
            <a:r>
              <a:rPr lang="ru-RU" dirty="0"/>
              <a:t>.   </a:t>
            </a:r>
            <a:r>
              <a:rPr lang="en-US" dirty="0"/>
              <a:t> ∑</a:t>
            </a:r>
            <a:r>
              <a:rPr lang="en-US" dirty="0" smtClean="0"/>
              <a:t>2</a:t>
            </a:r>
            <a:r>
              <a:rPr lang="ru-RU" dirty="0" smtClean="0"/>
              <a:t>46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67081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158" y="555526"/>
            <a:ext cx="8579296" cy="566000"/>
          </a:xfrm>
        </p:spPr>
        <p:txBody>
          <a:bodyPr>
            <a:normAutofit fontScale="9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2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2"/>
              </a:rPr>
              <a:t>План приема на программы бакалавриата и специалитета в </a:t>
            </a:r>
            <a:r>
              <a:rPr lang="ru-RU" sz="2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2"/>
              </a:rPr>
              <a:t>2023 </a:t>
            </a:r>
            <a:r>
              <a:rPr lang="ru-RU" sz="2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2"/>
              </a:rPr>
              <a:t>году</a:t>
            </a:r>
            <a:r>
              <a: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351414511"/>
              </p:ext>
            </p:extLst>
          </p:nvPr>
        </p:nvGraphicFramePr>
        <p:xfrm>
          <a:off x="140974" y="691088"/>
          <a:ext cx="4968551" cy="4387114"/>
        </p:xfrm>
        <a:graphic>
          <a:graphicData uri="http://schemas.openxmlformats.org/drawingml/2006/table">
            <a:tbl>
              <a:tblPr firstRow="1" firstCol="1" bandRow="1">
                <a:tableStyleId>{69C7853C-536D-4A76-A0AE-DD22124D55A5}</a:tableStyleId>
              </a:tblPr>
              <a:tblGrid>
                <a:gridCol w="2820262"/>
                <a:gridCol w="715928"/>
                <a:gridCol w="716433"/>
                <a:gridCol w="715928"/>
              </a:tblGrid>
              <a:tr h="327994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Очная форма обучения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8577" marR="98577" marT="60663" marB="60663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7994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Архитектурно-строительный институт (АСИ)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8577" marR="98577" marT="60663" marB="60663" anchor="ctr"/>
                </a:tc>
                <a:tc>
                  <a:txBody>
                    <a:bodyPr/>
                    <a:lstStyle/>
                    <a:p>
                      <a:pPr marL="0" algn="ctr" defTabSz="914378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sz="900" b="1" i="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8577" marR="98577" marT="60663" marB="6066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Бюджет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8577" marR="98577" marT="60663" marB="60663" anchor="ctr"/>
                </a:tc>
                <a:tc>
                  <a:txBody>
                    <a:bodyPr/>
                    <a:lstStyle/>
                    <a:p>
                      <a:pPr marL="0" algn="ctr" defTabSz="914378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Договор</a:t>
                      </a:r>
                      <a:endParaRPr lang="ru-RU" sz="900" b="1" i="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8577" marR="98577" marT="60663" marB="60663" anchor="ctr"/>
                </a:tc>
              </a:tr>
              <a:tr h="224542">
                <a:tc vMerge="1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8577" marR="98577" marT="60663" marB="6066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383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8577" marR="98577" marT="60663" marB="6066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246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8577" marR="98577" marT="60663" marB="6066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137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8577" marR="98577" marT="60663" marB="60663" anchor="ctr"/>
                </a:tc>
              </a:tr>
              <a:tr h="1724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БАР Архитектура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8577" marR="98577" marT="60663" marB="6066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8577" marR="98577" marT="60663" marB="6066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8577" marR="98577" marT="60663" marB="6066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8577" marR="98577" marT="60663" marB="60663" anchor="ctr"/>
                </a:tc>
              </a:tr>
              <a:tr h="35266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БВВ,БВТ Инженерные сети зданий и сооружений (Водоснабжение и водоотведение; Теплогазоснабжение и вентиляция)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8577" marR="98577" marT="60663" marB="6066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8577" marR="98577" marT="60663" marB="6066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8577" marR="98577" marT="60663" marB="6066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8577" marR="98577" marT="60663" marB="60663" anchor="ctr"/>
                </a:tc>
              </a:tr>
              <a:tr h="20281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БДС Автомобильные дороги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8577" marR="98577" marT="60663" marB="6066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8577" marR="98577" marT="60663" marB="6066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8577" marR="98577" marT="60663" marB="6066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8577" marR="98577" marT="60663" marB="60663" anchor="ctr"/>
                </a:tc>
              </a:tr>
              <a:tr h="15241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БИС Интеллектуальные системы в строительстве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8577" marR="98577" marT="60663" marB="6066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8577" marR="98577" marT="60663" marB="6066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8577" marR="98577" marT="60663" marB="6066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8577" marR="98577" marT="60663" marB="60663" anchor="ctr"/>
                </a:tc>
              </a:tr>
              <a:tr h="39005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БПГ,БПС Строительство зданий и сооружений (Промышленное и гражданское строительство; Производство и применение строительных материалов, изделий и конструкций)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8577" marR="98577" marT="60663" marB="6066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120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8577" marR="98577" marT="60663" marB="6066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8577" marR="98577" marT="60663" marB="6066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8577" marR="98577" marT="60663" marB="60663" anchor="ctr"/>
                </a:tc>
              </a:tr>
              <a:tr h="29849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БСС Транспортные системы в строительстве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8577" marR="98577" marT="60663" marB="6066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8577" marR="98577" marT="60663" marB="6066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8577" marR="98577" marT="60663" marB="6066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8577" marR="98577" marT="60663" marB="60663" anchor="ctr"/>
                </a:tc>
              </a:tr>
              <a:tr h="21602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СЗ Строительство высотных и большепролетных зданий и сооружений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8577" marR="98577" marT="60663" marB="6066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8577" marR="98577" marT="60663" marB="6066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8577" marR="98577" marT="60663" marB="6066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8577" marR="98577" marT="60663" marB="60663" anchor="ctr"/>
                </a:tc>
              </a:tr>
              <a:tr h="364234">
                <a:tc>
                  <a:txBody>
                    <a:bodyPr/>
                    <a:lstStyle/>
                    <a:p>
                      <a:r>
                        <a:rPr lang="ru-RU" sz="9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БОХ Управление качеством продукции </a:t>
                      </a:r>
                      <a:r>
                        <a:rPr lang="ru-RU" sz="900" b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нефтегазохимических</a:t>
                      </a:r>
                      <a:r>
                        <a:rPr lang="ru-RU" sz="9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строительных производств</a:t>
                      </a:r>
                      <a:endParaRPr lang="ru-RU" sz="900" b="1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8577" marR="98577" marT="60663" marB="606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8577" marR="98577" marT="60663" marB="606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8577" marR="98577" marT="60663" marB="606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8577" marR="98577" marT="60663" marB="60663" anchor="ctr"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41871130"/>
              </p:ext>
            </p:extLst>
          </p:nvPr>
        </p:nvGraphicFramePr>
        <p:xfrm>
          <a:off x="5220072" y="771550"/>
          <a:ext cx="3888432" cy="1607833"/>
        </p:xfrm>
        <a:graphic>
          <a:graphicData uri="http://schemas.openxmlformats.org/drawingml/2006/table">
            <a:tbl>
              <a:tblPr firstRow="1" firstCol="1" bandRow="1">
                <a:tableStyleId>{35758FB7-9AC5-4552-8A53-C91805E547FA}</a:tableStyleId>
              </a:tblPr>
              <a:tblGrid>
                <a:gridCol w="2242228"/>
                <a:gridCol w="549686"/>
                <a:gridCol w="565643"/>
                <a:gridCol w="530875"/>
              </a:tblGrid>
              <a:tr h="531889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Очно-заочная форма обучения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3825" marR="123825" marT="76200" marB="7620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614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Архитектурно-строительный институт (АСИ)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3825" marR="123825" marT="76200" marB="76200" anchor="ctr"/>
                </a:tc>
                <a:tc>
                  <a:txBody>
                    <a:bodyPr/>
                    <a:lstStyle/>
                    <a:p>
                      <a:pPr marL="0" algn="ctr" defTabSz="914378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sz="700" b="1" i="0" kern="1200" dirty="0">
                        <a:solidFill>
                          <a:srgbClr val="05396A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8577" marR="98577" marT="60663" marB="6066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Бюджет</a:t>
                      </a:r>
                      <a:endParaRPr lang="ru-RU" sz="7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8577" marR="98577" marT="60663" marB="60663" anchor="ctr"/>
                </a:tc>
                <a:tc>
                  <a:txBody>
                    <a:bodyPr/>
                    <a:lstStyle/>
                    <a:p>
                      <a:pPr marL="0" algn="ctr" defTabSz="914378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Договор</a:t>
                      </a:r>
                      <a:endParaRPr lang="ru-RU" sz="700" b="1" i="0" kern="1200" dirty="0">
                        <a:solidFill>
                          <a:srgbClr val="05396A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8577" marR="98577" marT="60663" marB="60663" anchor="ctr"/>
                </a:tc>
              </a:tr>
              <a:tr h="52614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БПГв Промышленное и гражданское строительство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3825" marR="123825" marT="76200" marB="76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3825" marR="123825" marT="76200" marB="76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3825" marR="123825" marT="76200" marB="76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3825" marR="123825" marT="76200" marB="76200" anchor="ctr"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40670102"/>
              </p:ext>
            </p:extLst>
          </p:nvPr>
        </p:nvGraphicFramePr>
        <p:xfrm>
          <a:off x="5265833" y="2931790"/>
          <a:ext cx="3888431" cy="1999488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2242528"/>
                <a:gridCol w="546783"/>
                <a:gridCol w="565116"/>
                <a:gridCol w="534004"/>
              </a:tblGrid>
              <a:tr h="343944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Заочная форма обучения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3825" marR="123825" marT="76200" marB="7620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360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Архитектурно-строительный институт (АСИ)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3825" marR="123825" marT="76200" marB="76200" anchor="ctr"/>
                </a:tc>
                <a:tc>
                  <a:txBody>
                    <a:bodyPr/>
                    <a:lstStyle/>
                    <a:p>
                      <a:pPr marL="0" algn="ctr" defTabSz="914378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sz="700" b="1" i="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8577" marR="98577" marT="60663" marB="6066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Бюджет</a:t>
                      </a:r>
                      <a:endParaRPr lang="ru-RU" sz="7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8577" marR="98577" marT="60663" marB="60663" anchor="ctr"/>
                </a:tc>
                <a:tc>
                  <a:txBody>
                    <a:bodyPr/>
                    <a:lstStyle/>
                    <a:p>
                      <a:pPr marL="0" algn="ctr" defTabSz="914378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Договор</a:t>
                      </a:r>
                      <a:endParaRPr lang="ru-RU" sz="700" b="1" i="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8577" marR="98577" marT="60663" marB="60663" anchor="ctr"/>
                </a:tc>
              </a:tr>
              <a:tr h="9202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БОТ(д)з Эксплуатация автомобильного транспорта в нефтегазовой промышленности и строительстве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3825" marR="123825" marT="76200" marB="76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3825" marR="123825" marT="76200" marB="76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3825" marR="123825" marT="76200" marB="76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23825" marR="123825" marT="76200" marB="76200" anchor="ctr"/>
                </a:tc>
              </a:tr>
            </a:tbl>
          </a:graphicData>
        </a:graphic>
      </p:graphicFrame>
      <p:sp>
        <p:nvSpPr>
          <p:cNvPr id="7" name="CustomShape 1"/>
          <p:cNvSpPr/>
          <p:nvPr/>
        </p:nvSpPr>
        <p:spPr>
          <a:xfrm>
            <a:off x="153158" y="41406"/>
            <a:ext cx="2675160" cy="30816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xmlns="" val="279525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42489777"/>
              </p:ext>
            </p:extLst>
          </p:nvPr>
        </p:nvGraphicFramePr>
        <p:xfrm>
          <a:off x="0" y="428610"/>
          <a:ext cx="9143999" cy="393052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026254"/>
                <a:gridCol w="3021235"/>
                <a:gridCol w="808791"/>
                <a:gridCol w="1678377"/>
                <a:gridCol w="1609342"/>
              </a:tblGrid>
              <a:tr h="428094">
                <a:tc rowSpan="2">
                  <a:txBody>
                    <a:bodyPr/>
                    <a:lstStyle/>
                    <a:p>
                      <a:pPr marL="0" algn="ctr" defTabSz="914378" rtl="0" eaLnBrk="1" latinLnBrk="0" hangingPunct="1"/>
                      <a:r>
                        <a:rPr lang="ru-RU" sz="10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 и наименование направления</a:t>
                      </a:r>
                    </a:p>
                  </a:txBody>
                  <a:tcPr marL="99060" marR="99060" marT="60960" marB="60960" anchor="ctr"/>
                </a:tc>
                <a:tc rowSpan="2">
                  <a:txBody>
                    <a:bodyPr/>
                    <a:lstStyle/>
                    <a:p>
                      <a:pPr marL="0" algn="ctr" defTabSz="914378" rtl="0" eaLnBrk="1" latinLnBrk="0" hangingPunct="1"/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Профиль </a:t>
                      </a:r>
                      <a:r>
                        <a:rPr lang="ru-RU" sz="10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бакалавриата</a:t>
                      </a:r>
                      <a:endParaRPr lang="ru-RU" sz="1000" b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9060" marR="99060" marT="60960" marB="60960" anchor="ctr"/>
                </a:tc>
                <a:tc rowSpan="2">
                  <a:txBody>
                    <a:bodyPr/>
                    <a:lstStyle/>
                    <a:p>
                      <a:pPr marL="0" algn="ctr" defTabSz="914378" rtl="0" eaLnBrk="1" latinLnBrk="0" hangingPunct="1"/>
                      <a:r>
                        <a:rPr lang="ru-RU" sz="10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Форма</a:t>
                      </a:r>
                    </a:p>
                    <a:p>
                      <a:pPr marL="0" algn="ctr" defTabSz="914378" rtl="0" eaLnBrk="1" latinLnBrk="0" hangingPunct="1"/>
                      <a:r>
                        <a:rPr lang="ru-RU" sz="10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обучения</a:t>
                      </a:r>
                    </a:p>
                  </a:txBody>
                  <a:tcPr marL="99060" marR="99060" marT="60960" marB="60960" anchor="ctr"/>
                </a:tc>
                <a:tc gridSpan="2">
                  <a:txBody>
                    <a:bodyPr/>
                    <a:lstStyle/>
                    <a:p>
                      <a:pPr marL="0" algn="ctr" defTabSz="914378" rtl="0" eaLnBrk="1" latinLnBrk="0" hangingPunct="1"/>
                      <a:r>
                        <a:rPr lang="ru-RU" sz="10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Перечень вступительных испытаний</a:t>
                      </a:r>
                    </a:p>
                    <a:p>
                      <a:pPr marL="0" algn="ctr" defTabSz="914378" rtl="0" eaLnBrk="1" latinLnBrk="0" hangingPunct="1"/>
                      <a:r>
                        <a:rPr lang="ru-RU" sz="10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(ВИ1, ВИ2, ВИ3)</a:t>
                      </a:r>
                    </a:p>
                  </a:txBody>
                  <a:tcPr marL="99060" marR="99060" marT="60960" marB="6096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algn="ctr" defTabSz="914378" rtl="0" eaLnBrk="1" latinLnBrk="0" hangingPunct="1"/>
                      <a:endParaRPr lang="ru-RU" sz="1000" b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9060" marR="99060" marT="60960" marB="6096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7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378" rtl="0" eaLnBrk="1" latinLnBrk="0" hangingPunct="1"/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для выпускников школ</a:t>
                      </a:r>
                      <a:endParaRPr lang="ru-RU" sz="1000" b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9060" marR="99060" marT="60960" marB="6096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378" rtl="0" eaLnBrk="1" latinLnBrk="0" hangingPunct="1"/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для выпускников СПО</a:t>
                      </a:r>
                      <a:endParaRPr lang="ru-RU" sz="1000" b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9060" marR="99060" marT="60960" marB="6096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73899">
                <a:tc>
                  <a:txBody>
                    <a:bodyPr/>
                    <a:lstStyle/>
                    <a:p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07.03.01 Архитектура</a:t>
                      </a:r>
                    </a:p>
                  </a:txBody>
                  <a:tcPr marL="18293" marR="18293" marT="11257" marB="11257" anchor="ctr"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БАР Архитектура</a:t>
                      </a:r>
                    </a:p>
                  </a:txBody>
                  <a:tcPr marL="18293" marR="18293" marT="11257" marB="1125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</a:p>
                  </a:txBody>
                  <a:tcPr marL="18293" marR="18293" marT="11257" marB="1125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ИТН1, М, РЯ</a:t>
                      </a:r>
                    </a:p>
                  </a:txBody>
                  <a:tcPr marL="18293" marR="18293" marT="11257" marB="1125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ИТН1, ОИВ, РИК</a:t>
                      </a:r>
                    </a:p>
                  </a:txBody>
                  <a:tcPr marL="18293" marR="18293" marT="11257" marB="11257" anchor="ctr"/>
                </a:tc>
              </a:tr>
              <a:tr h="173899">
                <a:tc rowSpan="5">
                  <a:txBody>
                    <a:bodyPr/>
                    <a:lstStyle/>
                    <a:p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08.03.01 Строительство</a:t>
                      </a:r>
                    </a:p>
                  </a:txBody>
                  <a:tcPr marL="18293" marR="18293" marT="11257" marB="11257" anchor="ctr"/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БДС Автомобильные дороги</a:t>
                      </a:r>
                    </a:p>
                  </a:txBody>
                  <a:tcPr marL="18293" marR="18293" marT="11257" marB="1125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</a:p>
                  </a:txBody>
                  <a:tcPr marL="18293" marR="18293" marT="11257" marB="1125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М, Ф (или Х), РЯ</a:t>
                      </a:r>
                    </a:p>
                  </a:txBody>
                  <a:tcPr marL="18293" marR="18293" marT="11257" marB="11257" anchor="ctr"/>
                </a:tc>
                <a:tc rowSpan="5"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ОИВ, ТМ (или ОСД), РИК</a:t>
                      </a:r>
                    </a:p>
                  </a:txBody>
                  <a:tcPr marL="18293" marR="18293" marT="11257" marB="11257" anchor="ctr"/>
                </a:tc>
              </a:tr>
              <a:tr h="4769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БВВ,БВТ Инженерные сети зданий и сооружений (Водоснабжение и водоотведение; Теплогазоснабжение и вентиляция)</a:t>
                      </a:r>
                    </a:p>
                  </a:txBody>
                  <a:tcPr marL="18293" marR="18293" marT="11257" marB="1125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</a:p>
                  </a:txBody>
                  <a:tcPr marL="18293" marR="18293" marT="11257" marB="11257" anchor="ctr"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М, Ф (или </a:t>
                      </a: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или Х), </a:t>
                      </a:r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РЯ</a:t>
                      </a:r>
                    </a:p>
                  </a:txBody>
                  <a:tcPr marL="18293" marR="18293" marT="11257" marB="11257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38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БПГ Промышленное и гражданское строительство</a:t>
                      </a:r>
                    </a:p>
                  </a:txBody>
                  <a:tcPr marL="18293" marR="18293" marT="11257" marB="1125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ОЗ</a:t>
                      </a:r>
                    </a:p>
                  </a:txBody>
                  <a:tcPr marL="18293" marR="18293" marT="11257" marB="11257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284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БПГ,БПС Строительство зданий и сооружений (Промышленное и гражданское строительство; Производство и применение строительных материалов, изделий и конструкций)</a:t>
                      </a:r>
                    </a:p>
                  </a:txBody>
                  <a:tcPr marL="18293" marR="18293" marT="11257" marB="1125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</a:p>
                  </a:txBody>
                  <a:tcPr marL="18293" marR="18293" marT="11257" marB="11257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38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БСС Транспортные системы в строительстве</a:t>
                      </a:r>
                    </a:p>
                  </a:txBody>
                  <a:tcPr marL="18293" marR="18293" marT="11257" marB="1125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</a:p>
                  </a:txBody>
                  <a:tcPr marL="18293" marR="18293" marT="11257" marB="11257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6931">
                <a:tc>
                  <a:txBody>
                    <a:bodyPr/>
                    <a:lstStyle/>
                    <a:p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23.03.03 Эксплуатация транспортно-технологических машин и комплексов</a:t>
                      </a:r>
                    </a:p>
                  </a:txBody>
                  <a:tcPr marL="18293" marR="18293" marT="11257" marB="11257" anchor="ctr"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БОТ Эксплуатация автомобильного транспорта в нефтегазовой промышленности и строительстве</a:t>
                      </a:r>
                    </a:p>
                  </a:txBody>
                  <a:tcPr marL="18293" marR="18293" marT="11257" marB="1125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З(Д),З(Д,ИП)</a:t>
                      </a:r>
                    </a:p>
                  </a:txBody>
                  <a:tcPr marL="18293" marR="18293" marT="11257" marB="1125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М, </a:t>
                      </a: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 (или И), </a:t>
                      </a:r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РЯ</a:t>
                      </a:r>
                    </a:p>
                  </a:txBody>
                  <a:tcPr marL="18293" marR="18293" marT="11257" marB="1125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ОИВ, ТМ (или ТОА), РИК</a:t>
                      </a:r>
                    </a:p>
                  </a:txBody>
                  <a:tcPr marL="18293" marR="18293" marT="11257" marB="11257" anchor="ctr"/>
                </a:tc>
              </a:tr>
              <a:tr h="325415"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27.03.04 Управление в технических системах</a:t>
                      </a:r>
                    </a:p>
                  </a:txBody>
                  <a:tcPr marL="18293" marR="18293" marT="11257" marB="11257" anchor="ctr"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БИС Интеллектуальные системы в строительстве</a:t>
                      </a:r>
                    </a:p>
                  </a:txBody>
                  <a:tcPr marL="18293" marR="18293" marT="11257" marB="1125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</a:p>
                  </a:txBody>
                  <a:tcPr marL="18293" marR="18293" marT="11257" marB="1125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М, Ф (или И), РЯ</a:t>
                      </a:r>
                    </a:p>
                  </a:txBody>
                  <a:tcPr marL="18293" marR="18293" marT="11257" marB="1125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ОИВ, ЭТ (или ОАЭ), РИК</a:t>
                      </a:r>
                    </a:p>
                  </a:txBody>
                  <a:tcPr marL="18293" marR="18293" marT="11257" marB="11257" anchor="ctr"/>
                </a:tc>
              </a:tr>
              <a:tr h="606063"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04.03.01 Химия</a:t>
                      </a:r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9060" marR="99060" marT="60960" marB="60960" anchor="ctr"/>
                </a:tc>
                <a:tc>
                  <a:txBody>
                    <a:bodyPr/>
                    <a:lstStyle/>
                    <a:p>
                      <a:pPr marL="0" indent="0"/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БОХ Управление качеством продукции </a:t>
                      </a:r>
                      <a:r>
                        <a:rPr lang="ru-RU" sz="100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нефтегазохимических</a:t>
                      </a: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строительных производств</a:t>
                      </a:r>
                    </a:p>
                  </a:txBody>
                  <a:tcPr marL="123825" marR="123825" marT="76200" marB="762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ОЗ</a:t>
                      </a:r>
                    </a:p>
                  </a:txBody>
                  <a:tcPr marL="123825" marR="123825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 (или Ф), М, РЯ</a:t>
                      </a:r>
                    </a:p>
                  </a:txBody>
                  <a:tcPr marL="123825" marR="123825" marT="76200" marB="76200" anchor="ctr"/>
                </a:tc>
                <a:tc>
                  <a:txBody>
                    <a:bodyPr/>
                    <a:lstStyle/>
                    <a:p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ОНХ (или ОХТ или ОСД), ОИВ, РЯ</a:t>
                      </a:r>
                    </a:p>
                  </a:txBody>
                  <a:tcPr marL="123825" marR="123825" marT="76200" marB="76200" anchor="ctr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4572014"/>
            <a:ext cx="94551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ИТН1 – композиция из геометрических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фигур;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ОИВ – основы инженерных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вычислений;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РИК – русский язык и культура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речи;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ТМ – техническая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механика;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ОСД – основы строительного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дела;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ЭТ – электро- 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теплотехника;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ОАЭ – основы автоматизации 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электротехники</a:t>
            </a:r>
            <a:r>
              <a:rPr lang="ru-RU" sz="1200" dirty="0" smtClean="0"/>
              <a:t>.</a:t>
            </a:r>
            <a:endParaRPr lang="ru-RU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-31261" y="0"/>
            <a:ext cx="9175261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Профили </a:t>
            </a:r>
            <a:r>
              <a:rPr lang="ru-RU" b="1" dirty="0" err="1" smtClean="0">
                <a:solidFill>
                  <a:schemeClr val="bg1"/>
                </a:solidFill>
              </a:rPr>
              <a:t>бакалавриата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8374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42489777"/>
              </p:ext>
            </p:extLst>
          </p:nvPr>
        </p:nvGraphicFramePr>
        <p:xfrm>
          <a:off x="-1" y="714362"/>
          <a:ext cx="9144001" cy="189113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026254"/>
                <a:gridCol w="3021235"/>
                <a:gridCol w="808792"/>
                <a:gridCol w="1678377"/>
                <a:gridCol w="1609343"/>
              </a:tblGrid>
              <a:tr h="428094">
                <a:tc rowSpan="2">
                  <a:txBody>
                    <a:bodyPr/>
                    <a:lstStyle/>
                    <a:p>
                      <a:pPr marL="0" algn="ctr" defTabSz="914378" rtl="0" eaLnBrk="1" latinLnBrk="0" hangingPunct="1"/>
                      <a:r>
                        <a:rPr lang="ru-RU" sz="10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Код и наименование направления</a:t>
                      </a:r>
                    </a:p>
                  </a:txBody>
                  <a:tcPr marL="99060" marR="99060" marT="60960" marB="60960" anchor="ctr"/>
                </a:tc>
                <a:tc rowSpan="2">
                  <a:txBody>
                    <a:bodyPr/>
                    <a:lstStyle/>
                    <a:p>
                      <a:pPr marL="0" algn="ctr" defTabSz="914378" rtl="0" eaLnBrk="1" latinLnBrk="0" hangingPunct="1"/>
                      <a:r>
                        <a:rPr lang="ru-RU" sz="10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Шифр и наименование 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программы</a:t>
                      </a:r>
                      <a:endParaRPr lang="ru-RU" sz="1000" b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9060" marR="99060" marT="60960" marB="60960" anchor="ctr"/>
                </a:tc>
                <a:tc rowSpan="2">
                  <a:txBody>
                    <a:bodyPr/>
                    <a:lstStyle/>
                    <a:p>
                      <a:pPr marL="0" algn="ctr" defTabSz="914378" rtl="0" eaLnBrk="1" latinLnBrk="0" hangingPunct="1"/>
                      <a:r>
                        <a:rPr lang="ru-RU" sz="10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Форма</a:t>
                      </a:r>
                    </a:p>
                    <a:p>
                      <a:pPr marL="0" algn="ctr" defTabSz="914378" rtl="0" eaLnBrk="1" latinLnBrk="0" hangingPunct="1"/>
                      <a:r>
                        <a:rPr lang="ru-RU" sz="10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обучения</a:t>
                      </a:r>
                    </a:p>
                  </a:txBody>
                  <a:tcPr marL="99060" marR="99060" marT="60960" marB="60960" anchor="ctr"/>
                </a:tc>
                <a:tc gridSpan="2">
                  <a:txBody>
                    <a:bodyPr/>
                    <a:lstStyle/>
                    <a:p>
                      <a:pPr marL="0" algn="ctr" defTabSz="914378" rtl="0" eaLnBrk="1" latinLnBrk="0" hangingPunct="1"/>
                      <a:r>
                        <a:rPr lang="ru-RU" sz="10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Перечень вступительных испытаний</a:t>
                      </a:r>
                    </a:p>
                    <a:p>
                      <a:pPr marL="0" algn="ctr" defTabSz="914378" rtl="0" eaLnBrk="1" latinLnBrk="0" hangingPunct="1"/>
                      <a:r>
                        <a:rPr lang="ru-RU" sz="1000" b="1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(ВИ1, ВИ2, ВИ3)</a:t>
                      </a:r>
                    </a:p>
                  </a:txBody>
                  <a:tcPr marL="99060" marR="99060" marT="60960" marB="6096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algn="ctr" defTabSz="914378" rtl="0" eaLnBrk="1" latinLnBrk="0" hangingPunct="1"/>
                      <a:endParaRPr lang="ru-RU" sz="1000" b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9060" marR="99060" marT="60960" marB="6096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7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378" rtl="0" eaLnBrk="1" latinLnBrk="0" hangingPunct="1"/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для выпускников школ</a:t>
                      </a:r>
                      <a:endParaRPr lang="ru-RU" sz="1000" b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9060" marR="99060" marT="60960" marB="6096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378" rtl="0" eaLnBrk="1" latinLnBrk="0" hangingPunct="1"/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для выпускников СПО</a:t>
                      </a:r>
                      <a:endParaRPr lang="ru-RU" sz="1000" b="1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9060" marR="99060" marT="60960" marB="6096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575760">
                <a:tc>
                  <a:txBody>
                    <a:bodyPr/>
                    <a:lstStyle/>
                    <a:p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08.05.01 Строительство уникальных зданий и сооружений</a:t>
                      </a:r>
                    </a:p>
                  </a:txBody>
                  <a:tcPr marL="99060" marR="99060" marT="60960" marB="60960" anchor="ctr"/>
                </a:tc>
                <a:tc>
                  <a:txBody>
                    <a:bodyPr/>
                    <a:lstStyle/>
                    <a:p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СЗ Строительство высотных и большепролетных зданий и сооружений</a:t>
                      </a:r>
                    </a:p>
                  </a:txBody>
                  <a:tcPr marL="99060" marR="9906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</a:t>
                      </a:r>
                    </a:p>
                  </a:txBody>
                  <a:tcPr marL="99060" marR="9906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М, Ф (или И или Х), РЯ</a:t>
                      </a:r>
                      <a:endParaRPr lang="ru-RU" sz="1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ОИВ, ТМ (или ОСД), РИК</a:t>
                      </a:r>
                    </a:p>
                  </a:txBody>
                  <a:tcPr marL="99060" marR="99060" marT="60960" marB="60960" anchor="ctr"/>
                </a:tc>
              </a:tr>
              <a:tr h="606063">
                <a:tc>
                  <a:txBody>
                    <a:bodyPr/>
                    <a:lstStyle/>
                    <a:p>
                      <a:pPr marL="0" algn="l" defTabSz="914378" rtl="0" eaLnBrk="1" latinLnBrk="0" hangingPunct="1"/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23.05.01 Наземные транспортно-технологические средства</a:t>
                      </a:r>
                    </a:p>
                  </a:txBody>
                  <a:tcPr marL="123825" marR="123825" marT="76200" marB="76200" anchor="ctr"/>
                </a:tc>
                <a:tc>
                  <a:txBody>
                    <a:bodyPr/>
                    <a:lstStyle/>
                    <a:p>
                      <a:pPr marL="0" algn="l" defTabSz="914378" rtl="0" eaLnBrk="1" latinLnBrk="0" hangingPunct="1"/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СТС Наземные транспортно-технологические средства</a:t>
                      </a:r>
                    </a:p>
                  </a:txBody>
                  <a:tcPr marL="123825" marR="123825" marT="76200" marB="76200" anchor="ctr"/>
                </a:tc>
                <a:tc>
                  <a:txBody>
                    <a:bodyPr/>
                    <a:lstStyle/>
                    <a:p>
                      <a:pPr marL="0" algn="ctr" defTabSz="914378" rtl="0" eaLnBrk="1" latinLnBrk="0" hangingPunct="1"/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</a:t>
                      </a:r>
                    </a:p>
                  </a:txBody>
                  <a:tcPr marL="123825" marR="123825" marT="76200" marB="76200" anchor="ctr"/>
                </a:tc>
                <a:tc>
                  <a:txBody>
                    <a:bodyPr/>
                    <a:lstStyle/>
                    <a:p>
                      <a:pPr marL="0" algn="l" defTabSz="914378" rtl="0" eaLnBrk="1" latinLnBrk="0" hangingPunct="1"/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М, Ф (или И), РЯ</a:t>
                      </a:r>
                    </a:p>
                  </a:txBody>
                  <a:tcPr marL="123825" marR="123825" marT="76200" marB="76200" anchor="ctr"/>
                </a:tc>
                <a:tc>
                  <a:txBody>
                    <a:bodyPr/>
                    <a:lstStyle/>
                    <a:p>
                      <a:pPr marL="0" algn="l" defTabSz="914378" rtl="0" eaLnBrk="1" latinLnBrk="0" hangingPunct="1"/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ОИВ, ТМ (или ТОА), РЯ</a:t>
                      </a:r>
                    </a:p>
                  </a:txBody>
                  <a:tcPr marL="123825" marR="123825" marT="76200" marB="76200" anchor="ctr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2928940"/>
            <a:ext cx="94551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ОИВ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– основы инженерных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вычислений;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РИК – русский язык и культура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речи; 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ТМ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– техническая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механика;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ОСД – основы строительного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дела; </a:t>
            </a:r>
            <a:endParaRPr lang="ru-RU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-31261" y="0"/>
            <a:ext cx="9175261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Программы </a:t>
            </a:r>
            <a:r>
              <a:rPr lang="ru-RU" b="1" dirty="0" err="1" smtClean="0">
                <a:solidFill>
                  <a:schemeClr val="bg1"/>
                </a:solidFill>
              </a:rPr>
              <a:t>специалитета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8374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11509"/>
            <a:ext cx="8229600" cy="651719"/>
          </a:xfrm>
        </p:spPr>
        <p:txBody>
          <a:bodyPr>
            <a:norm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Проходные баллы на программы бакалавриата/специалитета по очной форме обучения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 2019-2021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году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038287812"/>
              </p:ext>
            </p:extLst>
          </p:nvPr>
        </p:nvGraphicFramePr>
        <p:xfrm>
          <a:off x="457200" y="1059582"/>
          <a:ext cx="8507287" cy="391194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795348"/>
                <a:gridCol w="1428072"/>
                <a:gridCol w="1285265"/>
                <a:gridCol w="1071054"/>
                <a:gridCol w="1071054"/>
                <a:gridCol w="999651"/>
                <a:gridCol w="856843"/>
              </a:tblGrid>
              <a:tr h="815527">
                <a:tc rowSpan="9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Архитектурно-строительный институт (АСИ)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Программа бакалавриата и специалитета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 приема на 2023 год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бюджет/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Проходные баллы ЕГЭ абитуриентов, зачисленных на «бюджетные» места 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36094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240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БАР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35/40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cs typeface="Lohit Devanagari"/>
                        </a:rPr>
                        <a:t>232</a:t>
                      </a:r>
                      <a:endParaRPr lang="ru-RU" sz="1100" dirty="0">
                        <a:effectLst/>
                        <a:latin typeface="Liberation Serif"/>
                        <a:cs typeface="Lohit Devanagari"/>
                      </a:endParaRPr>
                    </a:p>
                  </a:txBody>
                  <a:tcPr marL="0" marR="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241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242</a:t>
                      </a:r>
                      <a:endParaRPr lang="ru-RU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329</a:t>
                      </a:r>
                      <a:endParaRPr lang="ru-RU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240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БВВ, БВТ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45/15</a:t>
                      </a:r>
                      <a:endParaRPr lang="ru-RU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cs typeface="Lohit Devanagari"/>
                        </a:rPr>
                        <a:t>188</a:t>
                      </a:r>
                      <a:endParaRPr lang="ru-RU" sz="1100" dirty="0">
                        <a:effectLst/>
                        <a:latin typeface="Liberation Serif"/>
                        <a:cs typeface="Lohit Devanagari"/>
                      </a:endParaRPr>
                    </a:p>
                  </a:txBody>
                  <a:tcPr marL="0" marR="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189</a:t>
                      </a:r>
                      <a:endParaRPr lang="ru-RU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184</a:t>
                      </a:r>
                      <a:endParaRPr lang="ru-RU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196</a:t>
                      </a:r>
                      <a:endParaRPr lang="ru-RU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240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БДС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18/10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cs typeface="Lohit Devanagari"/>
                        </a:rPr>
                        <a:t>199</a:t>
                      </a:r>
                      <a:endParaRPr lang="ru-RU" sz="1100" dirty="0">
                        <a:effectLst/>
                        <a:latin typeface="Liberation Serif"/>
                        <a:cs typeface="Lohit Devanagari"/>
                      </a:endParaRPr>
                    </a:p>
                  </a:txBody>
                  <a:tcPr marL="0" marR="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178</a:t>
                      </a:r>
                      <a:endParaRPr lang="ru-RU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186</a:t>
                      </a:r>
                      <a:endParaRPr lang="ru-RU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193</a:t>
                      </a:r>
                      <a:endParaRPr lang="ru-RU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240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БИС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20/10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cs typeface="Lohit Devanagari"/>
                        </a:rPr>
                        <a:t>214</a:t>
                      </a:r>
                      <a:endParaRPr lang="ru-RU" sz="1100" dirty="0">
                        <a:effectLst/>
                        <a:latin typeface="Liberation Serif"/>
                        <a:cs typeface="Lohit Devanagari"/>
                      </a:endParaRPr>
                    </a:p>
                  </a:txBody>
                  <a:tcPr marL="0" marR="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200</a:t>
                      </a:r>
                      <a:endParaRPr lang="ru-RU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200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176</a:t>
                      </a:r>
                      <a:endParaRPr lang="ru-RU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240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БПГ, БПС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90/30</a:t>
                      </a:r>
                      <a:endParaRPr lang="ru-RU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cs typeface="Lohit Devanagari"/>
                        </a:rPr>
                        <a:t>227</a:t>
                      </a:r>
                      <a:endParaRPr lang="ru-RU" sz="1100" dirty="0">
                        <a:effectLst/>
                        <a:latin typeface="Liberation Serif"/>
                        <a:cs typeface="Lohit Devanagari"/>
                      </a:endParaRPr>
                    </a:p>
                  </a:txBody>
                  <a:tcPr marL="0" marR="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216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endParaRPr lang="ru-RU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199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240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БСС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15/10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cs typeface="Lohit Devanagari"/>
                        </a:rPr>
                        <a:t>175</a:t>
                      </a:r>
                      <a:endParaRPr lang="ru-RU" sz="1100" dirty="0">
                        <a:effectLst/>
                        <a:latin typeface="Liberation Serif"/>
                        <a:cs typeface="Lohit Devanagari"/>
                      </a:endParaRPr>
                    </a:p>
                  </a:txBody>
                  <a:tcPr marL="0" marR="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158</a:t>
                      </a:r>
                      <a:endParaRPr lang="ru-RU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240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СЗ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23/10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cs typeface="Lohit Devanagari"/>
                        </a:rPr>
                        <a:t>188</a:t>
                      </a:r>
                      <a:endParaRPr lang="ru-RU" sz="1100" dirty="0">
                        <a:effectLst/>
                        <a:latin typeface="Liberation Serif"/>
                        <a:cs typeface="Lohit Devanagari"/>
                      </a:endParaRPr>
                    </a:p>
                  </a:txBody>
                  <a:tcPr marL="0" marR="0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208</a:t>
                      </a:r>
                      <a:endParaRPr lang="ru-RU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205</a:t>
                      </a:r>
                      <a:endParaRPr lang="ru-RU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207</a:t>
                      </a:r>
                      <a:endParaRPr lang="ru-RU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ustomShape 1"/>
          <p:cNvSpPr/>
          <p:nvPr/>
        </p:nvSpPr>
        <p:spPr>
          <a:xfrm>
            <a:off x="165302" y="41406"/>
            <a:ext cx="2675160" cy="308160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" name="CustomShape 2"/>
          <p:cNvSpPr/>
          <p:nvPr/>
        </p:nvSpPr>
        <p:spPr>
          <a:xfrm>
            <a:off x="165302" y="371692"/>
            <a:ext cx="7126200" cy="360"/>
          </a:xfrm>
          <a:custGeom>
            <a:avLst/>
            <a:gdLst/>
            <a:ahLst/>
            <a:cxnLst/>
            <a:rect l="l" t="t" r="r" b="b"/>
            <a:pathLst>
              <a:path w="7127049">
                <a:moveTo>
                  <a:pt x="0" y="0"/>
                </a:moveTo>
                <a:lnTo>
                  <a:pt x="7127049" y="0"/>
                </a:lnTo>
              </a:path>
            </a:pathLst>
          </a:custGeom>
          <a:noFill/>
          <a:ln w="47880">
            <a:solidFill>
              <a:srgbClr val="C1C6C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xmlns="" val="2835873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11509"/>
            <a:ext cx="8229600" cy="651719"/>
          </a:xfrm>
        </p:spPr>
        <p:txBody>
          <a:bodyPr>
            <a:norm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ТРЕНД  - ЦИФРОВАЯ СТРОЙКА  - ТЕХНОЛОГИИ ИНФОРМАЦИОННОГО МОДЕЛИРОВАНИЯ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ustomShape 1"/>
          <p:cNvSpPr/>
          <p:nvPr/>
        </p:nvSpPr>
        <p:spPr>
          <a:xfrm>
            <a:off x="165302" y="41406"/>
            <a:ext cx="2675160" cy="308160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" name="CustomShape 2"/>
          <p:cNvSpPr/>
          <p:nvPr/>
        </p:nvSpPr>
        <p:spPr>
          <a:xfrm>
            <a:off x="165302" y="371692"/>
            <a:ext cx="7126200" cy="360"/>
          </a:xfrm>
          <a:custGeom>
            <a:avLst/>
            <a:gdLst/>
            <a:ahLst/>
            <a:cxnLst/>
            <a:rect l="l" t="t" r="r" b="b"/>
            <a:pathLst>
              <a:path w="7127049">
                <a:moveTo>
                  <a:pt x="0" y="0"/>
                </a:moveTo>
                <a:lnTo>
                  <a:pt x="7127049" y="0"/>
                </a:lnTo>
              </a:path>
            </a:pathLst>
          </a:custGeom>
          <a:noFill/>
          <a:ln w="47880">
            <a:solidFill>
              <a:srgbClr val="C1C6C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F308E30A-785C-0B97-46AA-6655C4F3772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071552"/>
            <a:ext cx="3071802" cy="214694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8CC10668-9127-4319-A2BC-270F73405584}"/>
              </a:ext>
            </a:extLst>
          </p:cNvPr>
          <p:cNvPicPr/>
          <p:nvPr/>
        </p:nvPicPr>
        <p:blipFill rotWithShape="1">
          <a:blip r:embed="rId5" cstate="print"/>
          <a:srcRect b="1231"/>
          <a:stretch/>
        </p:blipFill>
        <p:spPr>
          <a:xfrm>
            <a:off x="6072198" y="928676"/>
            <a:ext cx="3071802" cy="200026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B5D382E1-68AC-46E5-A327-1AB88F8028A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086" b="3233"/>
          <a:stretch/>
        </p:blipFill>
        <p:spPr>
          <a:xfrm>
            <a:off x="3143240" y="1214428"/>
            <a:ext cx="2857520" cy="1642504"/>
          </a:xfrm>
          <a:prstGeom prst="rect">
            <a:avLst/>
          </a:prstGeom>
        </p:spPr>
      </p:pic>
      <p:pic>
        <p:nvPicPr>
          <p:cNvPr id="11" name="SF">
            <a:hlinkClick r:id="" action="ppaction://media"/>
            <a:extLst>
              <a:ext uri="{FF2B5EF4-FFF2-40B4-BE49-F238E27FC236}">
                <a16:creationId xmlns="" xmlns:a16="http://schemas.microsoft.com/office/drawing/2014/main" id="{78782651-666B-49FE-B81E-6CFD9BC4324F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0" y="3134324"/>
            <a:ext cx="3571868" cy="2009176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="" xmlns:a16="http://schemas.microsoft.com/office/drawing/2014/main" id="{CA841986-DF31-4E3A-8F16-42B383D3FB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388" t="1000" r="3260" b="9376"/>
          <a:stretch/>
        </p:blipFill>
        <p:spPr bwMode="auto">
          <a:xfrm>
            <a:off x="5786447" y="3078874"/>
            <a:ext cx="3312010" cy="19217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A3321D1A-B978-6D6C-8A2B-98C86734DC5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0430" y="3500444"/>
            <a:ext cx="2643207" cy="149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35873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32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USER\Desktop\фон-1-2.jpg">
            <a:extLst>
              <a:ext uri="{FF2B5EF4-FFF2-40B4-BE49-F238E27FC236}">
                <a16:creationId xmlns="" xmlns:a16="http://schemas.microsoft.com/office/drawing/2014/main" id="{F14F5224-9CA3-4545-8786-C26AAC823B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463"/>
          <a:stretch/>
        </p:blipFill>
        <p:spPr bwMode="auto">
          <a:xfrm>
            <a:off x="1" y="0"/>
            <a:ext cx="9180512" cy="5164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9BBEC3FD-E2CD-4F78-B264-0EDD3AE3A3A5}"/>
              </a:ext>
            </a:extLst>
          </p:cNvPr>
          <p:cNvSpPr/>
          <p:nvPr/>
        </p:nvSpPr>
        <p:spPr>
          <a:xfrm>
            <a:off x="22865" y="0"/>
            <a:ext cx="9180512" cy="5092256"/>
          </a:xfrm>
          <a:prstGeom prst="rect">
            <a:avLst/>
          </a:prstGeom>
          <a:solidFill>
            <a:srgbClr val="05568E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B3AEA09E-B45A-4974-A24C-716A41503D60}"/>
              </a:ext>
            </a:extLst>
          </p:cNvPr>
          <p:cNvSpPr/>
          <p:nvPr/>
        </p:nvSpPr>
        <p:spPr>
          <a:xfrm>
            <a:off x="-2369" y="3275768"/>
            <a:ext cx="6803666" cy="143113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CustomShape 2"/>
          <p:cNvSpPr/>
          <p:nvPr/>
        </p:nvSpPr>
        <p:spPr>
          <a:xfrm>
            <a:off x="96404" y="699542"/>
            <a:ext cx="7126200" cy="360"/>
          </a:xfrm>
          <a:custGeom>
            <a:avLst/>
            <a:gdLst/>
            <a:ahLst/>
            <a:cxnLst/>
            <a:rect l="l" t="t" r="r" b="b"/>
            <a:pathLst>
              <a:path w="7127049">
                <a:moveTo>
                  <a:pt x="0" y="0"/>
                </a:moveTo>
                <a:lnTo>
                  <a:pt x="7127049" y="0"/>
                </a:lnTo>
              </a:path>
            </a:pathLst>
          </a:custGeom>
          <a:noFill/>
          <a:ln w="47880">
            <a:solidFill>
              <a:srgbClr val="C1C6C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BA0039E5-8318-4432-AAB3-9ED10178E01F}"/>
              </a:ext>
            </a:extLst>
          </p:cNvPr>
          <p:cNvSpPr/>
          <p:nvPr/>
        </p:nvSpPr>
        <p:spPr>
          <a:xfrm>
            <a:off x="-25233" y="1431137"/>
            <a:ext cx="6826530" cy="18446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403648" y="849892"/>
            <a:ext cx="5616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Контактные данные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6730" y="1467005"/>
            <a:ext cx="5256584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tx2"/>
                </a:solidFill>
              </a:rPr>
              <a:t>Архитектурно-строительный </a:t>
            </a:r>
            <a:r>
              <a:rPr lang="ru-RU" sz="1600" dirty="0">
                <a:solidFill>
                  <a:schemeClr val="tx2"/>
                </a:solidFill>
              </a:rPr>
              <a:t>институт</a:t>
            </a:r>
            <a:r>
              <a:rPr lang="ru-RU" sz="1600" dirty="0" smtClean="0">
                <a:solidFill>
                  <a:schemeClr val="tx2"/>
                </a:solidFill>
              </a:rPr>
              <a:t>:</a:t>
            </a:r>
          </a:p>
          <a:p>
            <a:r>
              <a:rPr lang="ru-RU" sz="1600" dirty="0" smtClean="0">
                <a:solidFill>
                  <a:schemeClr val="tx2"/>
                </a:solidFill>
              </a:rPr>
              <a:t>450080</a:t>
            </a:r>
            <a:r>
              <a:rPr lang="ru-RU" sz="1600" dirty="0">
                <a:solidFill>
                  <a:schemeClr val="tx2"/>
                </a:solidFill>
              </a:rPr>
              <a:t>, г. Уфа, ул. Менделеева </a:t>
            </a:r>
            <a:r>
              <a:rPr lang="ru-RU" sz="1600" dirty="0" smtClean="0">
                <a:solidFill>
                  <a:schemeClr val="tx2"/>
                </a:solidFill>
              </a:rPr>
              <a:t>195</a:t>
            </a:r>
          </a:p>
          <a:p>
            <a:r>
              <a:rPr lang="ru-RU" sz="1600" dirty="0" smtClean="0">
                <a:solidFill>
                  <a:schemeClr val="tx2"/>
                </a:solidFill>
              </a:rPr>
              <a:t>Тел</a:t>
            </a:r>
            <a:r>
              <a:rPr lang="ru-RU" sz="1600" dirty="0">
                <a:solidFill>
                  <a:schemeClr val="tx2"/>
                </a:solidFill>
              </a:rPr>
              <a:t>. (347) 228-29-00, (347) 228-29-88</a:t>
            </a:r>
          </a:p>
          <a:p>
            <a:r>
              <a:rPr lang="ru-RU" sz="1600" dirty="0" smtClean="0">
                <a:solidFill>
                  <a:schemeClr val="tx2"/>
                </a:solidFill>
              </a:rPr>
              <a:t>Е-</a:t>
            </a:r>
            <a:r>
              <a:rPr lang="ru-RU" sz="1600" dirty="0" err="1" smtClean="0">
                <a:solidFill>
                  <a:schemeClr val="tx2"/>
                </a:solidFill>
              </a:rPr>
              <a:t>mail</a:t>
            </a:r>
            <a:r>
              <a:rPr lang="ru-RU" sz="1600" dirty="0">
                <a:solidFill>
                  <a:schemeClr val="tx2"/>
                </a:solidFill>
              </a:rPr>
              <a:t>: asf_dekan@rusoil.net</a:t>
            </a:r>
          </a:p>
          <a:p>
            <a:r>
              <a:rPr lang="ru-RU" sz="1600" dirty="0" smtClean="0">
                <a:solidFill>
                  <a:schemeClr val="tx2"/>
                </a:solidFill>
              </a:rPr>
              <a:t>Сайт АСИ УГНТУ http</a:t>
            </a:r>
            <a:r>
              <a:rPr lang="ru-RU" sz="1600" dirty="0">
                <a:solidFill>
                  <a:schemeClr val="tx2"/>
                </a:solidFill>
              </a:rPr>
              <a:t>://asf.rusoil.net </a:t>
            </a:r>
            <a:endParaRPr lang="ru-RU" sz="1600" dirty="0" smtClean="0">
              <a:solidFill>
                <a:schemeClr val="tx2"/>
              </a:solidFill>
            </a:endParaRPr>
          </a:p>
          <a:p>
            <a:pPr lvl="0"/>
            <a:r>
              <a:rPr lang="ru-RU" sz="1600" dirty="0" err="1" smtClean="0">
                <a:solidFill>
                  <a:srgbClr val="1F497D"/>
                </a:solidFill>
              </a:rPr>
              <a:t>Вконтакте</a:t>
            </a:r>
            <a:r>
              <a:rPr lang="ru-RU" sz="1600" dirty="0" smtClean="0">
                <a:solidFill>
                  <a:srgbClr val="1F497D"/>
                </a:solidFill>
              </a:rPr>
              <a:t> </a:t>
            </a:r>
            <a:r>
              <a:rPr lang="en-US" sz="1600" dirty="0" smtClean="0">
                <a:solidFill>
                  <a:srgbClr val="1F497D"/>
                </a:solidFill>
              </a:rPr>
              <a:t>vk.com/</a:t>
            </a:r>
            <a:r>
              <a:rPr lang="en-US" sz="1600" dirty="0" err="1" smtClean="0">
                <a:solidFill>
                  <a:srgbClr val="1F497D"/>
                </a:solidFill>
              </a:rPr>
              <a:t>ugntu_asi</a:t>
            </a:r>
            <a:endParaRPr lang="ru-RU" sz="1600" dirty="0">
              <a:solidFill>
                <a:srgbClr val="1F497D"/>
              </a:solidFill>
            </a:endParaRPr>
          </a:p>
          <a:p>
            <a:endParaRPr lang="ru-RU" dirty="0">
              <a:solidFill>
                <a:schemeClr val="tx2"/>
              </a:solidFill>
            </a:endParaRPr>
          </a:p>
          <a:p>
            <a:r>
              <a:rPr lang="ru-RU" dirty="0" smtClean="0">
                <a:solidFill>
                  <a:schemeClr val="tx2"/>
                </a:solidFill>
              </a:rPr>
              <a:t>сайт </a:t>
            </a:r>
            <a:r>
              <a:rPr lang="ru-RU" dirty="0">
                <a:solidFill>
                  <a:schemeClr val="tx2"/>
                </a:solidFill>
              </a:rPr>
              <a:t>Приемной комиссии </a:t>
            </a:r>
            <a:r>
              <a:rPr lang="ru-RU" dirty="0" smtClean="0">
                <a:solidFill>
                  <a:schemeClr val="tx2"/>
                </a:solidFill>
              </a:rPr>
              <a:t>УГНТУ - </a:t>
            </a:r>
            <a:r>
              <a:rPr lang="en-US" b="1" dirty="0" smtClean="0">
                <a:solidFill>
                  <a:schemeClr val="tx2"/>
                </a:solidFill>
              </a:rPr>
              <a:t>pk.rusoil.net</a:t>
            </a:r>
            <a:endParaRPr lang="ru-RU" dirty="0" smtClean="0">
              <a:solidFill>
                <a:schemeClr val="tx2"/>
              </a:solidFill>
            </a:endParaRPr>
          </a:p>
          <a:p>
            <a:r>
              <a:rPr lang="ru-RU" dirty="0" smtClean="0">
                <a:solidFill>
                  <a:schemeClr val="tx2"/>
                </a:solidFill>
              </a:rPr>
              <a:t>тел</a:t>
            </a:r>
            <a:r>
              <a:rPr lang="ru-RU" dirty="0">
                <a:solidFill>
                  <a:schemeClr val="tx2"/>
                </a:solidFill>
              </a:rPr>
              <a:t>. </a:t>
            </a:r>
            <a:r>
              <a:rPr lang="ru-RU" b="1" dirty="0">
                <a:solidFill>
                  <a:schemeClr val="tx2"/>
                </a:solidFill>
              </a:rPr>
              <a:t>(347) 228-58-94, (347) 242-08-59</a:t>
            </a:r>
          </a:p>
          <a:p>
            <a:r>
              <a:rPr lang="en-US" dirty="0">
                <a:solidFill>
                  <a:schemeClr val="tx2"/>
                </a:solidFill>
              </a:rPr>
              <a:t>E-mail</a:t>
            </a:r>
            <a:r>
              <a:rPr lang="ru-RU" dirty="0" smtClean="0">
                <a:solidFill>
                  <a:schemeClr val="tx2"/>
                </a:solidFill>
              </a:rPr>
              <a:t>: </a:t>
            </a:r>
            <a:r>
              <a:rPr lang="en-US" b="1" dirty="0" smtClean="0">
                <a:solidFill>
                  <a:schemeClr val="tx2"/>
                </a:solidFill>
              </a:rPr>
              <a:t>pkugntu@mail.ru</a:t>
            </a:r>
          </a:p>
          <a:p>
            <a:endParaRPr lang="ru-RU" b="1" dirty="0">
              <a:solidFill>
                <a:schemeClr val="tx2"/>
              </a:solidFill>
            </a:endParaRPr>
          </a:p>
          <a:p>
            <a:endParaRPr lang="en-US" dirty="0" smtClean="0">
              <a:solidFill>
                <a:schemeClr val="tx2"/>
              </a:solidFill>
            </a:endParaRPr>
          </a:p>
          <a:p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1" name="CustomShape 1">
            <a:extLst>
              <a:ext uri="{FF2B5EF4-FFF2-40B4-BE49-F238E27FC236}">
                <a16:creationId xmlns="" xmlns:a16="http://schemas.microsoft.com/office/drawing/2014/main" id="{066486FF-C08F-4CBA-8BBA-CC22D264BDF9}"/>
              </a:ext>
            </a:extLst>
          </p:cNvPr>
          <p:cNvSpPr/>
          <p:nvPr/>
        </p:nvSpPr>
        <p:spPr>
          <a:xfrm>
            <a:off x="165302" y="195486"/>
            <a:ext cx="2675160" cy="308160"/>
          </a:xfrm>
          <a:prstGeom prst="rect">
            <a:avLst/>
          </a:prstGeom>
          <a:blipFill rotWithShape="0">
            <a:blip r:embed="rId3">
              <a:biLevel thresh="25000"/>
            </a:blip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xmlns="" val="193878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2546</TotalTime>
  <Words>837</Words>
  <Application>Microsoft Office PowerPoint</Application>
  <PresentationFormat>Экран (16:9)</PresentationFormat>
  <Paragraphs>212</Paragraphs>
  <Slides>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План приема на программы бакалавриата и специалитета в 2023 году </vt:lpstr>
      <vt:lpstr>Слайд 5</vt:lpstr>
      <vt:lpstr>Слайд 6</vt:lpstr>
      <vt:lpstr>Проходные баллы на программы бакалавриата/специалитета по очной форме обучения  в 2019-2021 году</vt:lpstr>
      <vt:lpstr>ТРЕНД  - ЦИФРОВАЯ СТРОЙКА  - ТЕХНОЛОГИИ ИНФОРМАЦИОННОГО МОДЕЛИРОВАНИЯ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Dima</cp:lastModifiedBy>
  <cp:revision>162</cp:revision>
  <cp:lastPrinted>2020-05-18T17:30:55Z</cp:lastPrinted>
  <dcterms:created xsi:type="dcterms:W3CDTF">2020-05-14T06:50:56Z</dcterms:created>
  <dcterms:modified xsi:type="dcterms:W3CDTF">2022-11-21T19:57:50Z</dcterms:modified>
</cp:coreProperties>
</file>